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23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30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18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6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47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5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6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92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43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3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153B-8D3A-466A-A67F-1EDA75EBB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9BDA-B619-4769-91DC-B4309036F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9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332656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Agua/electrolitos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741822"/>
            <a:ext cx="27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Ácido base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2773"/>
            <a:ext cx="61626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5796136" y="5085184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4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2060848"/>
            <a:ext cx="2571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Urea 30 (10-20)</a:t>
            </a:r>
          </a:p>
          <a:p>
            <a:r>
              <a:rPr lang="es-MX" dirty="0" smtClean="0"/>
              <a:t>Creatinina= 2.0 (0.7-1.00)</a:t>
            </a:r>
          </a:p>
          <a:p>
            <a:r>
              <a:rPr lang="es-MX" dirty="0" smtClean="0"/>
              <a:t>Ac. </a:t>
            </a:r>
            <a:r>
              <a:rPr lang="es-MX" dirty="0" err="1" smtClean="0"/>
              <a:t>Urico</a:t>
            </a:r>
            <a:r>
              <a:rPr lang="es-MX" dirty="0" smtClean="0"/>
              <a:t>= 0.5 (0.2-0.7)</a:t>
            </a:r>
          </a:p>
          <a:p>
            <a:endParaRPr lang="es-MX" dirty="0"/>
          </a:p>
          <a:p>
            <a:r>
              <a:rPr lang="es-MX" dirty="0" err="1" smtClean="0"/>
              <a:t>Prot.tot</a:t>
            </a:r>
            <a:r>
              <a:rPr lang="es-MX" dirty="0" smtClean="0"/>
              <a:t>= 6.8 (5.2-7.0)</a:t>
            </a:r>
          </a:p>
          <a:p>
            <a:r>
              <a:rPr lang="es-MX" dirty="0" smtClean="0"/>
              <a:t>Glucosa= 180 (70-110)</a:t>
            </a:r>
            <a:endParaRPr lang="es-MX" dirty="0"/>
          </a:p>
        </p:txBody>
      </p:sp>
      <p:sp>
        <p:nvSpPr>
          <p:cNvPr id="5" name="4 Flecha arriba"/>
          <p:cNvSpPr/>
          <p:nvPr/>
        </p:nvSpPr>
        <p:spPr>
          <a:xfrm>
            <a:off x="6156176" y="1867205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rriba"/>
          <p:cNvSpPr/>
          <p:nvPr/>
        </p:nvSpPr>
        <p:spPr>
          <a:xfrm>
            <a:off x="6380584" y="1886589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rriba"/>
          <p:cNvSpPr/>
          <p:nvPr/>
        </p:nvSpPr>
        <p:spPr>
          <a:xfrm>
            <a:off x="6604992" y="188409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6754914" y="2246007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6979322" y="2265391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7203730" y="2262896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660049" y="275334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</a:t>
            </a:r>
            <a:endParaRPr lang="es-MX" dirty="0"/>
          </a:p>
        </p:txBody>
      </p:sp>
      <p:sp>
        <p:nvSpPr>
          <p:cNvPr id="12" name="11 Flecha curvada hacia la izquierda"/>
          <p:cNvSpPr/>
          <p:nvPr/>
        </p:nvSpPr>
        <p:spPr>
          <a:xfrm>
            <a:off x="7347746" y="2481415"/>
            <a:ext cx="1328710" cy="32518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65674" y="5002116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EN </a:t>
            </a:r>
          </a:p>
          <a:p>
            <a:r>
              <a:rPr lang="es-MX" dirty="0" smtClean="0"/>
              <a:t>DESTOXIFICACIÓN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9286"/>
            <a:ext cx="4459653" cy="32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Elipse"/>
          <p:cNvSpPr/>
          <p:nvPr/>
        </p:nvSpPr>
        <p:spPr>
          <a:xfrm>
            <a:off x="4192437" y="2678055"/>
            <a:ext cx="3155309" cy="534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808089" y="137798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 RENAL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99592" y="186720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RENAL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1560" y="246203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POSTRENAL</a:t>
            </a:r>
            <a:endParaRPr lang="es-MX" dirty="0"/>
          </a:p>
        </p:txBody>
      </p:sp>
      <p:sp>
        <p:nvSpPr>
          <p:cNvPr id="18" name="17 Flecha a la derecha con bandas"/>
          <p:cNvSpPr/>
          <p:nvPr/>
        </p:nvSpPr>
        <p:spPr>
          <a:xfrm rot="11265195">
            <a:off x="2370304" y="2685705"/>
            <a:ext cx="1810759" cy="29131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izquierda"/>
          <p:cNvSpPr/>
          <p:nvPr/>
        </p:nvSpPr>
        <p:spPr>
          <a:xfrm rot="1062066">
            <a:off x="2051922" y="1936833"/>
            <a:ext cx="2346782" cy="2185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7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/>
      <p:bldP spid="12" grpId="0" animBg="1"/>
      <p:bldP spid="13" grpId="0"/>
      <p:bldP spid="14" grpId="0" animBg="1"/>
      <p:bldP spid="15" grpId="0"/>
      <p:bldP spid="15" grpId="1"/>
      <p:bldP spid="16" grpId="0"/>
      <p:bldP spid="17" grpId="0"/>
      <p:bldP spid="17" grpId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2773"/>
            <a:ext cx="61626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5796136" y="5085184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04664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EN </a:t>
            </a:r>
          </a:p>
          <a:p>
            <a:r>
              <a:rPr lang="es-MX" dirty="0" smtClean="0"/>
              <a:t>DESTOXIFICACIÓN</a:t>
            </a:r>
            <a:endParaRPr lang="es-MX" dirty="0"/>
          </a:p>
        </p:txBody>
      </p:sp>
      <p:sp>
        <p:nvSpPr>
          <p:cNvPr id="7" name="6 Flecha izquierda"/>
          <p:cNvSpPr/>
          <p:nvPr/>
        </p:nvSpPr>
        <p:spPr>
          <a:xfrm>
            <a:off x="5796135" y="5453608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588224" y="5776773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</a:t>
            </a:r>
          </a:p>
          <a:p>
            <a:r>
              <a:rPr lang="es-MX" dirty="0" smtClean="0"/>
              <a:t>¿AGUDA O CRÓNICA?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65" y="2276872"/>
            <a:ext cx="30653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385" y="764704"/>
            <a:ext cx="9044119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5496" y="3573016"/>
            <a:ext cx="3312368" cy="1224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5496" y="2132856"/>
            <a:ext cx="3384376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203848" y="90872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</a:t>
            </a:r>
          </a:p>
          <a:p>
            <a:r>
              <a:rPr lang="es-MX" dirty="0" smtClean="0"/>
              <a:t>¿AGUDA O CRÓNICA?</a:t>
            </a:r>
            <a:endParaRPr lang="es-MX" dirty="0"/>
          </a:p>
        </p:txBody>
      </p:sp>
      <p:sp>
        <p:nvSpPr>
          <p:cNvPr id="4" name="3 Flecha izquierda"/>
          <p:cNvSpPr/>
          <p:nvPr/>
        </p:nvSpPr>
        <p:spPr>
          <a:xfrm>
            <a:off x="1727684" y="3931332"/>
            <a:ext cx="14041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086643" y="6001150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IR CRÓNICA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78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385" y="764704"/>
            <a:ext cx="9044119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5496" y="2132856"/>
            <a:ext cx="3384376" cy="11521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347864" y="144878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</a:t>
            </a:r>
          </a:p>
          <a:p>
            <a:r>
              <a:rPr lang="es-MX" dirty="0" smtClean="0"/>
              <a:t>¿AGUDA O CRÓNICA?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6137920"/>
            <a:ext cx="16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ANEMIA severa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905529" y="116632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VGM= 54 u3</a:t>
            </a:r>
          </a:p>
          <a:p>
            <a:r>
              <a:rPr lang="es-MX" dirty="0" smtClean="0"/>
              <a:t>HGM= 20 </a:t>
            </a:r>
            <a:r>
              <a:rPr lang="es-MX" dirty="0" err="1" smtClean="0"/>
              <a:t>pg</a:t>
            </a:r>
            <a:endParaRPr lang="es-MX" dirty="0" smtClean="0"/>
          </a:p>
          <a:p>
            <a:r>
              <a:rPr lang="es-MX" dirty="0" smtClean="0"/>
              <a:t>CHGM= 37 %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079448"/>
            <a:ext cx="1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ACOMODAR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50211" y="980728"/>
            <a:ext cx="116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CALCULAR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1727684" y="1165394"/>
            <a:ext cx="54006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4586444" y="938545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COMPARAR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976012" y="1030878"/>
            <a:ext cx="54006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93" y="116632"/>
            <a:ext cx="3368600" cy="67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968799" y="6154597"/>
            <a:ext cx="318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MICROCITICA NORMOCRÓMICA</a:t>
            </a:r>
            <a:endParaRPr lang="es-MX" dirty="0"/>
          </a:p>
        </p:txBody>
      </p:sp>
      <p:sp>
        <p:nvSpPr>
          <p:cNvPr id="16" name="15 Flecha curvada hacia la izquierda"/>
          <p:cNvSpPr/>
          <p:nvPr/>
        </p:nvSpPr>
        <p:spPr>
          <a:xfrm rot="16200000">
            <a:off x="4171760" y="4289935"/>
            <a:ext cx="586351" cy="32454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223092" y="6205833"/>
            <a:ext cx="19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 REGENERATIVA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 animBg="1"/>
      <p:bldP spid="13" grpId="0"/>
      <p:bldP spid="15" grpId="0" animBg="1"/>
      <p:bldP spid="14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3616" y="532003"/>
            <a:ext cx="16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ANEMIA severa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038887" y="548680"/>
            <a:ext cx="318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MICROCITICA NORMOCRÓMICA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160626" y="565106"/>
            <a:ext cx="19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 REGENERATIVA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8680"/>
            <a:ext cx="4689748" cy="36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268"/>
            <a:ext cx="4477462" cy="33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3616" y="4653136"/>
            <a:ext cx="1988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BAJA PRODUCCIÓN</a:t>
            </a:r>
          </a:p>
          <a:p>
            <a:r>
              <a:rPr lang="es-MX" dirty="0" smtClean="0"/>
              <a:t>BAJA DE ESTÍMULO</a:t>
            </a:r>
          </a:p>
          <a:p>
            <a:r>
              <a:rPr lang="es-MX" dirty="0" smtClean="0"/>
              <a:t>ERITROPOYETINA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1412776"/>
            <a:ext cx="17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REGENERATIVAS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74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2773"/>
            <a:ext cx="61626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5796136" y="5085184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43608" y="404664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EN </a:t>
            </a:r>
          </a:p>
          <a:p>
            <a:r>
              <a:rPr lang="es-MX" dirty="0" smtClean="0"/>
              <a:t>DESTOXIFICACIÓN</a:t>
            </a:r>
            <a:endParaRPr lang="es-MX" dirty="0"/>
          </a:p>
        </p:txBody>
      </p:sp>
      <p:sp>
        <p:nvSpPr>
          <p:cNvPr id="7" name="6 Flecha izquierda"/>
          <p:cNvSpPr/>
          <p:nvPr/>
        </p:nvSpPr>
        <p:spPr>
          <a:xfrm>
            <a:off x="5796135" y="5453608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660232" y="4077072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</a:t>
            </a:r>
          </a:p>
          <a:p>
            <a:r>
              <a:rPr lang="es-MX" dirty="0" smtClean="0"/>
              <a:t>¿AGUDA O CRÓNICA?</a:t>
            </a:r>
            <a:endParaRPr lang="es-MX" dirty="0"/>
          </a:p>
        </p:txBody>
      </p:sp>
      <p:sp>
        <p:nvSpPr>
          <p:cNvPr id="8" name="7 Flecha izquierda"/>
          <p:cNvSpPr/>
          <p:nvPr/>
        </p:nvSpPr>
        <p:spPr>
          <a:xfrm>
            <a:off x="5822655" y="5781341"/>
            <a:ext cx="978099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2002856" y="6219428"/>
            <a:ext cx="314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 CRÓNICA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13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579234" y="328701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NU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</a:t>
            </a:r>
            <a:endParaRPr lang="es-MX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34445" y="3212976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DIABETES MELLITUS</a:t>
            </a:r>
            <a:endParaRPr lang="es-MX" dirty="0"/>
          </a:p>
        </p:txBody>
      </p:sp>
      <p:sp>
        <p:nvSpPr>
          <p:cNvPr id="34" name="33 Flecha a la derecha con bandas"/>
          <p:cNvSpPr/>
          <p:nvPr/>
        </p:nvSpPr>
        <p:spPr>
          <a:xfrm>
            <a:off x="4043222" y="3305308"/>
            <a:ext cx="1297220" cy="332737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Flecha curvada hacia la izquierda"/>
          <p:cNvSpPr/>
          <p:nvPr/>
        </p:nvSpPr>
        <p:spPr>
          <a:xfrm>
            <a:off x="6228184" y="620688"/>
            <a:ext cx="722871" cy="27769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35 Flecha curvada hacia la izquierda"/>
          <p:cNvSpPr/>
          <p:nvPr/>
        </p:nvSpPr>
        <p:spPr>
          <a:xfrm>
            <a:off x="5749268" y="3544933"/>
            <a:ext cx="957832" cy="20129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795102" y="4185084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Infección </a:t>
            </a:r>
          </a:p>
          <a:p>
            <a:r>
              <a:rPr lang="es-MX" dirty="0" smtClean="0"/>
              <a:t>secundaria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5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PATOGENIA</a:t>
            </a:r>
            <a:endParaRPr lang="es-MX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697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0192" y="1052736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 ENFERMEDADES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994420" y="2636912"/>
            <a:ext cx="314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RENAL CRÓNICA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60230" y="1988840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DIABETES MELLITUS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444208" y="321297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CISTITIS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89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PATOGENIA</a:t>
            </a:r>
            <a:endParaRPr lang="es-MX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697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0192" y="1052736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 ENFERMEDADES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84454" y="1772816"/>
            <a:ext cx="28534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DIABETES MELLITUS</a:t>
            </a:r>
          </a:p>
          <a:p>
            <a:r>
              <a:rPr lang="es-MX" dirty="0" smtClean="0"/>
              <a:t>Enfermedad endócrina</a:t>
            </a:r>
          </a:p>
          <a:p>
            <a:r>
              <a:rPr lang="es-MX" dirty="0" smtClean="0"/>
              <a:t>No conocido el Ag etiológico</a:t>
            </a:r>
          </a:p>
          <a:p>
            <a:r>
              <a:rPr lang="es-MX" dirty="0" smtClean="0"/>
              <a:t>No tratamiento</a:t>
            </a:r>
          </a:p>
          <a:p>
            <a:r>
              <a:rPr lang="es-MX" dirty="0" smtClean="0"/>
              <a:t>Sólo control</a:t>
            </a:r>
            <a:endParaRPr lang="es-MX" dirty="0"/>
          </a:p>
        </p:txBody>
      </p:sp>
      <p:sp>
        <p:nvSpPr>
          <p:cNvPr id="7" name="6 Multiplicar"/>
          <p:cNvSpPr/>
          <p:nvPr/>
        </p:nvSpPr>
        <p:spPr>
          <a:xfrm>
            <a:off x="1763688" y="2286087"/>
            <a:ext cx="1166267" cy="115212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6538804" y="40050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INSULINA</a:t>
            </a:r>
            <a:endParaRPr lang="es-MX" dirty="0"/>
          </a:p>
        </p:txBody>
      </p:sp>
      <p:sp>
        <p:nvSpPr>
          <p:cNvPr id="9" name="8 Flecha abajo"/>
          <p:cNvSpPr/>
          <p:nvPr/>
        </p:nvSpPr>
        <p:spPr>
          <a:xfrm>
            <a:off x="6588224" y="3250144"/>
            <a:ext cx="491754" cy="82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8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385" y="764704"/>
            <a:ext cx="9044119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5496" y="3573016"/>
            <a:ext cx="3312368" cy="1224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4067944" y="2348880"/>
            <a:ext cx="3312368" cy="900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6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PATOGENIA</a:t>
            </a:r>
            <a:endParaRPr lang="es-MX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697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0192" y="1052736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 ENFERMEDADES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516216" y="1700808"/>
            <a:ext cx="14809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CISTITIS</a:t>
            </a:r>
          </a:p>
          <a:p>
            <a:r>
              <a:rPr lang="es-MX" b="1" dirty="0" smtClean="0"/>
              <a:t>LESIÓN</a:t>
            </a:r>
          </a:p>
          <a:p>
            <a:r>
              <a:rPr lang="es-MX" b="1" dirty="0" smtClean="0"/>
              <a:t>Inflamatorio</a:t>
            </a:r>
          </a:p>
          <a:p>
            <a:r>
              <a:rPr lang="es-MX" b="1" dirty="0" smtClean="0"/>
              <a:t>Supurativo</a:t>
            </a:r>
          </a:p>
          <a:p>
            <a:r>
              <a:rPr lang="es-MX" b="1" dirty="0" smtClean="0"/>
              <a:t>Por levaduras</a:t>
            </a:r>
          </a:p>
          <a:p>
            <a:r>
              <a:rPr lang="es-MX" i="1" dirty="0" smtClean="0"/>
              <a:t>SECUNDARIO</a:t>
            </a:r>
            <a:endParaRPr lang="es-MX" i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475657" y="2155395"/>
            <a:ext cx="1872208" cy="285778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4499992" y="2348880"/>
            <a:ext cx="1512168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 rot="20212159">
            <a:off x="5860418" y="2987159"/>
            <a:ext cx="648072" cy="1619016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78704" y="3866088"/>
            <a:ext cx="1615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CULTIVO</a:t>
            </a:r>
          </a:p>
          <a:p>
            <a:r>
              <a:rPr lang="es-MX" i="1" dirty="0" smtClean="0"/>
              <a:t>Micológico</a:t>
            </a:r>
          </a:p>
          <a:p>
            <a:r>
              <a:rPr lang="es-MX" i="1" dirty="0" err="1" smtClean="0"/>
              <a:t>antimicograma</a:t>
            </a:r>
            <a:endParaRPr lang="es-MX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86791" y="5242203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TRATAMIENTO</a:t>
            </a:r>
            <a:endParaRPr lang="es-MX" dirty="0"/>
          </a:p>
        </p:txBody>
      </p:sp>
      <p:sp>
        <p:nvSpPr>
          <p:cNvPr id="12" name="11 Flecha abajo"/>
          <p:cNvSpPr/>
          <p:nvPr/>
        </p:nvSpPr>
        <p:spPr>
          <a:xfrm>
            <a:off x="7092280" y="4789418"/>
            <a:ext cx="288032" cy="51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8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PATOGENIA</a:t>
            </a:r>
            <a:endParaRPr lang="es-MX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697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0192" y="1052736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 ENFERMEDADES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994420" y="1772816"/>
            <a:ext cx="321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INSUFICIENCIA RENAL CRÓNICA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2204864"/>
            <a:ext cx="219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Alteración de función</a:t>
            </a:r>
          </a:p>
          <a:p>
            <a:r>
              <a:rPr lang="es-MX" dirty="0" smtClean="0"/>
              <a:t>Curso crónico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3145979" y="3067219"/>
            <a:ext cx="2218109" cy="172993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1547664" y="2124031"/>
            <a:ext cx="1642045" cy="12241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187132" y="3067219"/>
            <a:ext cx="282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Diversos agentes etiológicos</a:t>
            </a:r>
          </a:p>
          <a:p>
            <a:r>
              <a:rPr lang="es-MX" dirty="0" smtClean="0"/>
              <a:t>Al riñón: infecciosos, tóxicos</a:t>
            </a:r>
          </a:p>
          <a:p>
            <a:r>
              <a:rPr lang="es-MX" dirty="0" smtClean="0"/>
              <a:t>metabólicos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00659" y="4212449"/>
            <a:ext cx="129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¿DIABETES?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7020272" y="4581781"/>
            <a:ext cx="432048" cy="935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5571451" y="5719453"/>
            <a:ext cx="344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HACER PRUEBAS DE LABORATORIO</a:t>
            </a:r>
          </a:p>
          <a:p>
            <a:r>
              <a:rPr lang="es-MX" dirty="0" smtClean="0"/>
              <a:t>HISTORIA CLÍNICA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8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5886" y="2204864"/>
            <a:ext cx="9044119" cy="3933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2564904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PROBLEMAS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835182" y="2564904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PROBLEMAS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2579386"/>
            <a:ext cx="257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ENFERMEDADES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962169"/>
            <a:ext cx="21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ETIOLOGÍAS</a:t>
            </a: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1907704" y="2948718"/>
            <a:ext cx="1080120" cy="264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>
            <a:off x="4716016" y="2968989"/>
            <a:ext cx="1080120" cy="264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 rot="5400000">
            <a:off x="6804248" y="3311959"/>
            <a:ext cx="1080120" cy="264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8584" y="4725144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¿Curioso, no?, la mayoría de los alumnos aún no llevan las clínicas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56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 animBg="1"/>
      <p:bldP spid="11" grpId="0" animBg="1"/>
      <p:bldP spid="12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5886" y="2204864"/>
            <a:ext cx="9044119" cy="3933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07504" y="2564904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PROBLEMAS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835182" y="2564904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PROBLEMAS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2579386"/>
            <a:ext cx="257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ENFERMEDADES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962169"/>
            <a:ext cx="21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LISTA DE ETIOLOGÍAS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60648"/>
            <a:ext cx="706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Diferenciar mediante HC la posible etiología de Insuficiencia renal crónica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506173" y="548680"/>
            <a:ext cx="209845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635896" y="548680"/>
            <a:ext cx="542007" cy="5853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ALGUNAS REFLEXIONES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¿Porqué presenta oliguria si tiene Insuficiencia renal crónica?</a:t>
            </a:r>
          </a:p>
          <a:p>
            <a:r>
              <a:rPr lang="es-MX" dirty="0" smtClean="0"/>
              <a:t>¿Cuáles signos clínicos son compatibles con la Diabetes?</a:t>
            </a:r>
          </a:p>
          <a:p>
            <a:r>
              <a:rPr lang="es-MX" dirty="0" smtClean="0"/>
              <a:t>¿Qué indican los signos clínicos de heces de color amarillo claro con esteatorrea frecuente?</a:t>
            </a:r>
          </a:p>
          <a:p>
            <a:r>
              <a:rPr lang="es-MX" dirty="0" smtClean="0"/>
              <a:t>¿con qué dato de laboratorio asocias las mucosas ligeramente amarillas?</a:t>
            </a:r>
          </a:p>
          <a:p>
            <a:r>
              <a:rPr lang="es-MX" dirty="0" smtClean="0"/>
              <a:t>¿qué alteración produce la intoxicación con cloranfenicol?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51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764704"/>
            <a:ext cx="756543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>
            <a:stCxn id="14" idx="0"/>
          </p:cNvCxnSpPr>
          <p:nvPr/>
        </p:nvCxnSpPr>
        <p:spPr>
          <a:xfrm flipH="1" flipV="1">
            <a:off x="3793422" y="1628800"/>
            <a:ext cx="404497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>
            <a:stCxn id="14" idx="1"/>
          </p:cNvCxnSpPr>
          <p:nvPr/>
        </p:nvCxnSpPr>
        <p:spPr>
          <a:xfrm flipH="1" flipV="1">
            <a:off x="4640384" y="2564904"/>
            <a:ext cx="2443991" cy="10536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V="1">
            <a:off x="8532440" y="3280246"/>
            <a:ext cx="187652" cy="1372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5389152" y="4293096"/>
            <a:ext cx="151216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5940152" y="3667336"/>
            <a:ext cx="11203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10" idx="1"/>
          </p:cNvCxnSpPr>
          <p:nvPr/>
        </p:nvCxnSpPr>
        <p:spPr>
          <a:xfrm flipH="1">
            <a:off x="5940152" y="3095580"/>
            <a:ext cx="1230803" cy="261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170955" y="2910914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Mucosas amarillas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84375" y="3356992"/>
            <a:ext cx="1508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Daño pancreático </a:t>
            </a:r>
          </a:p>
          <a:p>
            <a:r>
              <a:rPr lang="es-MX" sz="1400" dirty="0" smtClean="0">
                <a:solidFill>
                  <a:srgbClr val="FF0000"/>
                </a:solidFill>
              </a:rPr>
              <a:t>severo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020272" y="4653136"/>
            <a:ext cx="1882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Proceso de obstrucción</a:t>
            </a:r>
          </a:p>
          <a:p>
            <a:r>
              <a:rPr lang="es-MX" sz="1400" dirty="0" smtClean="0">
                <a:solidFill>
                  <a:srgbClr val="FF0000"/>
                </a:solidFill>
              </a:rPr>
              <a:t>De canalículos biliares</a:t>
            </a:r>
          </a:p>
          <a:p>
            <a:r>
              <a:rPr lang="es-MX" sz="1400" dirty="0" smtClean="0">
                <a:solidFill>
                  <a:srgbClr val="FF0000"/>
                </a:solidFill>
              </a:rPr>
              <a:t>LEVE</a:t>
            </a:r>
            <a:endParaRPr lang="es-MX" sz="1400" dirty="0">
              <a:solidFill>
                <a:srgbClr val="FF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1115616" y="1988840"/>
            <a:ext cx="295232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2843808" y="1772816"/>
            <a:ext cx="115212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 flipV="1">
            <a:off x="683568" y="3618602"/>
            <a:ext cx="1008112" cy="2519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187624" y="6237312"/>
            <a:ext cx="564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Leucocitosis, </a:t>
            </a:r>
            <a:r>
              <a:rPr lang="es-MX" dirty="0" err="1" smtClean="0"/>
              <a:t>neutrofilia</a:t>
            </a:r>
            <a:r>
              <a:rPr lang="es-MX" dirty="0" smtClean="0"/>
              <a:t> absoluta, desviación a la izquierda</a:t>
            </a:r>
            <a:endParaRPr lang="es-MX" dirty="0"/>
          </a:p>
        </p:txBody>
      </p:sp>
      <p:cxnSp>
        <p:nvCxnSpPr>
          <p:cNvPr id="29" name="28 Conector recto de flecha"/>
          <p:cNvCxnSpPr/>
          <p:nvPr/>
        </p:nvCxnSpPr>
        <p:spPr>
          <a:xfrm flipH="1">
            <a:off x="6012160" y="3667336"/>
            <a:ext cx="1949556" cy="24705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¿TRATAMIENTO?</a:t>
            </a:r>
            <a:br>
              <a:rPr lang="es-MX" dirty="0" smtClean="0"/>
            </a:br>
            <a:r>
              <a:rPr lang="es-MX" dirty="0" smtClean="0"/>
              <a:t>¿CONTROL?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2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2060848"/>
            <a:ext cx="2571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Urea 30 (10-20)</a:t>
            </a:r>
          </a:p>
          <a:p>
            <a:r>
              <a:rPr lang="es-MX" dirty="0" smtClean="0"/>
              <a:t>Creatinina= 2.0 (0.7-1.00)</a:t>
            </a:r>
          </a:p>
          <a:p>
            <a:r>
              <a:rPr lang="es-MX" dirty="0" smtClean="0"/>
              <a:t>Ac. </a:t>
            </a:r>
            <a:r>
              <a:rPr lang="es-MX" dirty="0" err="1" smtClean="0"/>
              <a:t>Urico</a:t>
            </a:r>
            <a:r>
              <a:rPr lang="es-MX" dirty="0" smtClean="0"/>
              <a:t>= 0.5 (0.2-0.7)</a:t>
            </a:r>
          </a:p>
          <a:p>
            <a:endParaRPr lang="es-MX" dirty="0"/>
          </a:p>
          <a:p>
            <a:r>
              <a:rPr lang="es-MX" dirty="0" err="1" smtClean="0"/>
              <a:t>Prot.tot</a:t>
            </a:r>
            <a:r>
              <a:rPr lang="es-MX" dirty="0" smtClean="0"/>
              <a:t>= 6.8 (5.2-7.0)</a:t>
            </a:r>
          </a:p>
          <a:p>
            <a:r>
              <a:rPr lang="es-MX" dirty="0" smtClean="0"/>
              <a:t>Glucosa= 180 (70-110)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6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6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066868" y="328701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NU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700853" y="328701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</a:t>
            </a:r>
            <a:endParaRPr lang="es-MX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540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564534" y="345678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NU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022932" y="318365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</a:t>
            </a:r>
            <a:endParaRPr lang="es-MX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</a:t>
            </a:r>
            <a:endParaRPr lang="es-MX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64088" y="3930709"/>
            <a:ext cx="355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ADAPTATIVO---- hiperplasia--- Vejiga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664794" y="4384486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INFLAMATORIO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364088" y="4947146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IRRITACIÓN</a:t>
            </a:r>
            <a:endParaRPr lang="es-MX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984114" y="2003487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Agua/electrolitos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658262" y="2494923"/>
            <a:ext cx="27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Ácido base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98808" y="3183652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Mecanismo </a:t>
            </a:r>
            <a:r>
              <a:rPr lang="es-MX" dirty="0" err="1" smtClean="0"/>
              <a:t>Reab</a:t>
            </a:r>
            <a:r>
              <a:rPr lang="es-MX" dirty="0" smtClean="0"/>
              <a:t>/</a:t>
            </a:r>
            <a:r>
              <a:rPr lang="es-MX" dirty="0" err="1" smtClean="0"/>
              <a:t>Sec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984114" y="5565941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Infección por levaduras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96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564534" y="345678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NU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022932" y="318365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M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</a:t>
            </a:r>
            <a:endParaRPr lang="es-MX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64088" y="3930709"/>
            <a:ext cx="273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ADAPTATIVO---- hiperplasia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664794" y="4384486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INFLAMATORIO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364088" y="4947146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IRRITACIÓN</a:t>
            </a:r>
            <a:endParaRPr lang="es-MX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984114" y="2003487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Agua/electrolitos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658262" y="2494923"/>
            <a:ext cx="27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Ácido base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58781" y="315667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Mecanismo </a:t>
            </a:r>
            <a:r>
              <a:rPr lang="es-MX" dirty="0" err="1" smtClean="0">
                <a:solidFill>
                  <a:srgbClr val="FF0000"/>
                </a:solidFill>
              </a:rPr>
              <a:t>Reab</a:t>
            </a:r>
            <a:r>
              <a:rPr lang="es-MX" dirty="0" smtClean="0">
                <a:solidFill>
                  <a:srgbClr val="FF0000"/>
                </a:solidFill>
              </a:rPr>
              <a:t>/</a:t>
            </a:r>
            <a:r>
              <a:rPr lang="es-MX" dirty="0" err="1" smtClean="0">
                <a:solidFill>
                  <a:srgbClr val="FF0000"/>
                </a:solidFill>
              </a:rPr>
              <a:t>Sec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984114" y="5565941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Infección por levaduras</a:t>
            </a:r>
            <a:endParaRPr lang="es-MX" dirty="0"/>
          </a:p>
        </p:txBody>
      </p:sp>
      <p:sp>
        <p:nvSpPr>
          <p:cNvPr id="40" name="39 Elipse"/>
          <p:cNvSpPr/>
          <p:nvPr/>
        </p:nvSpPr>
        <p:spPr>
          <a:xfrm>
            <a:off x="3479442" y="2938291"/>
            <a:ext cx="4095904" cy="1103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Flecha curvada hacia la izquierda"/>
          <p:cNvSpPr/>
          <p:nvPr/>
        </p:nvSpPr>
        <p:spPr>
          <a:xfrm>
            <a:off x="6372200" y="567036"/>
            <a:ext cx="1440160" cy="29053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564534" y="345678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NU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022932" y="318365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</a:t>
            </a:r>
            <a:endParaRPr lang="es-MX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Ag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364088" y="3930709"/>
            <a:ext cx="273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ADAPTATIVO---- hiperplasia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664794" y="4384486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INFLAMATORIO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364088" y="4947146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IRRITACIÓN</a:t>
            </a:r>
            <a:endParaRPr lang="es-MX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984114" y="2003487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Agua/electrolitos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658262" y="2494923"/>
            <a:ext cx="27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Ácido base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98808" y="3183652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Mecanismo </a:t>
            </a:r>
            <a:r>
              <a:rPr lang="es-MX" dirty="0" err="1" smtClean="0"/>
              <a:t>Reab</a:t>
            </a:r>
            <a:r>
              <a:rPr lang="es-MX" dirty="0" smtClean="0"/>
              <a:t>/</a:t>
            </a:r>
            <a:r>
              <a:rPr lang="es-MX" dirty="0" err="1" smtClean="0"/>
              <a:t>Sec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84640" y="5415505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Infección por levaduras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83062" y="5735788"/>
            <a:ext cx="15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Contaminación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1" name="40 Flecha curvada hacia la izquierda"/>
          <p:cNvSpPr/>
          <p:nvPr/>
        </p:nvSpPr>
        <p:spPr>
          <a:xfrm>
            <a:off x="7298062" y="4504572"/>
            <a:ext cx="678576" cy="13753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53107" r="57387" b="26253"/>
          <a:stretch/>
        </p:blipFill>
        <p:spPr bwMode="auto">
          <a:xfrm>
            <a:off x="395536" y="332656"/>
            <a:ext cx="3155914" cy="11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0" t="26707" r="2295" b="53082"/>
          <a:stretch/>
        </p:blipFill>
        <p:spPr bwMode="auto">
          <a:xfrm>
            <a:off x="4192437" y="476672"/>
            <a:ext cx="3382909" cy="1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8523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F.- FQ</a:t>
            </a:r>
          </a:p>
          <a:p>
            <a:r>
              <a:rPr lang="es-MX" dirty="0" smtClean="0"/>
              <a:t>Densidad 1.001</a:t>
            </a:r>
          </a:p>
          <a:p>
            <a:r>
              <a:rPr lang="es-MX" dirty="0" smtClean="0"/>
              <a:t>pH= 8.0</a:t>
            </a:r>
          </a:p>
          <a:p>
            <a:endParaRPr lang="es-MX" dirty="0" smtClean="0"/>
          </a:p>
          <a:p>
            <a:r>
              <a:rPr lang="es-MX" dirty="0" smtClean="0"/>
              <a:t>Q.- Bilirrubinas Trazas</a:t>
            </a:r>
          </a:p>
          <a:p>
            <a:r>
              <a:rPr lang="es-MX" dirty="0" smtClean="0"/>
              <a:t>Glucosa  +++</a:t>
            </a:r>
          </a:p>
          <a:p>
            <a:r>
              <a:rPr lang="es-MX" dirty="0" smtClean="0"/>
              <a:t>Cetonas  +++</a:t>
            </a:r>
          </a:p>
          <a:p>
            <a:endParaRPr lang="es-MX" dirty="0" smtClean="0"/>
          </a:p>
          <a:p>
            <a:r>
              <a:rPr lang="es-MX" dirty="0" smtClean="0"/>
              <a:t>Células Vesicales +++</a:t>
            </a:r>
          </a:p>
          <a:p>
            <a:r>
              <a:rPr lang="es-MX" dirty="0" smtClean="0"/>
              <a:t>Leucocitos Incontables (+++)</a:t>
            </a:r>
          </a:p>
          <a:p>
            <a:r>
              <a:rPr lang="es-MX" dirty="0" smtClean="0"/>
              <a:t>Mucina  Escasa +</a:t>
            </a:r>
          </a:p>
          <a:p>
            <a:r>
              <a:rPr lang="es-MX" dirty="0" smtClean="0"/>
              <a:t>Levaduras ++</a:t>
            </a: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2195736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2361753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72544" y="206084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rriba"/>
          <p:cNvSpPr/>
          <p:nvPr/>
        </p:nvSpPr>
        <p:spPr>
          <a:xfrm>
            <a:off x="1475656" y="242088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1674845" y="2398231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3407434" y="4374077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rriba"/>
          <p:cNvSpPr/>
          <p:nvPr/>
        </p:nvSpPr>
        <p:spPr>
          <a:xfrm>
            <a:off x="3225576" y="43488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rriba"/>
          <p:cNvSpPr/>
          <p:nvPr/>
        </p:nvSpPr>
        <p:spPr>
          <a:xfrm>
            <a:off x="2915816" y="400654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rriba"/>
          <p:cNvSpPr/>
          <p:nvPr/>
        </p:nvSpPr>
        <p:spPr>
          <a:xfrm>
            <a:off x="2716560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rriba"/>
          <p:cNvSpPr/>
          <p:nvPr/>
        </p:nvSpPr>
        <p:spPr>
          <a:xfrm>
            <a:off x="2500536" y="400506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rriba"/>
          <p:cNvSpPr/>
          <p:nvPr/>
        </p:nvSpPr>
        <p:spPr>
          <a:xfrm>
            <a:off x="3559834" y="4365104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2223609" y="456059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1818861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1999615" y="495643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bandas"/>
          <p:cNvSpPr/>
          <p:nvPr/>
        </p:nvSpPr>
        <p:spPr>
          <a:xfrm>
            <a:off x="3251038" y="1929452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bandas"/>
          <p:cNvSpPr/>
          <p:nvPr/>
        </p:nvSpPr>
        <p:spPr>
          <a:xfrm>
            <a:off x="2454950" y="242088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bandas"/>
          <p:cNvSpPr/>
          <p:nvPr/>
        </p:nvSpPr>
        <p:spPr>
          <a:xfrm>
            <a:off x="2195736" y="3212976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bandas"/>
          <p:cNvSpPr/>
          <p:nvPr/>
        </p:nvSpPr>
        <p:spPr>
          <a:xfrm>
            <a:off x="3297584" y="3856674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bandas"/>
          <p:cNvSpPr/>
          <p:nvPr/>
        </p:nvSpPr>
        <p:spPr>
          <a:xfrm>
            <a:off x="4067944" y="4367899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bandas"/>
          <p:cNvSpPr/>
          <p:nvPr/>
        </p:nvSpPr>
        <p:spPr>
          <a:xfrm>
            <a:off x="3582232" y="4753818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>
            <a:off x="2915816" y="5156505"/>
            <a:ext cx="1202408" cy="5174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4703741" y="385667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066868" y="328701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NU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54502" y="20562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115204" y="2556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364088" y="43712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76719" y="491109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93010" y="538127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</a:t>
            </a:r>
            <a:endParaRPr lang="es-MX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984114" y="2003487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Agua/electrolitos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658262" y="2494923"/>
            <a:ext cx="27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Insuficiencia </a:t>
            </a:r>
            <a:r>
              <a:rPr lang="es-MX" dirty="0" err="1" smtClean="0"/>
              <a:t>Eq</a:t>
            </a:r>
            <a:r>
              <a:rPr lang="es-MX" dirty="0" smtClean="0"/>
              <a:t>. Ácido base</a:t>
            </a:r>
            <a:endParaRPr lang="es-MX" dirty="0"/>
          </a:p>
        </p:txBody>
      </p:sp>
      <p:sp>
        <p:nvSpPr>
          <p:cNvPr id="26" name="25 Flecha curvada hacia arriba"/>
          <p:cNvSpPr/>
          <p:nvPr/>
        </p:nvSpPr>
        <p:spPr>
          <a:xfrm rot="17168973">
            <a:off x="5289402" y="3527200"/>
            <a:ext cx="2451718" cy="10571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689</Words>
  <Application>Microsoft Office PowerPoint</Application>
  <PresentationFormat>Presentación en pantalla (4:3)</PresentationFormat>
  <Paragraphs>279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PATOGENIA</vt:lpstr>
      <vt:lpstr>PATOGENIA</vt:lpstr>
      <vt:lpstr>PATOGENIA</vt:lpstr>
      <vt:lpstr>PATOGENIA</vt:lpstr>
      <vt:lpstr>Presentación de PowerPoint</vt:lpstr>
      <vt:lpstr>Presentación de PowerPoint</vt:lpstr>
      <vt:lpstr>ALGUNAS REFLEXIONES</vt:lpstr>
      <vt:lpstr>Presentación de PowerPoint</vt:lpstr>
      <vt:lpstr>¿TRATAMIENTO? ¿CONTROL?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G.Valdivia</dc:creator>
  <cp:lastModifiedBy>G.Valdivia</cp:lastModifiedBy>
  <cp:revision>24</cp:revision>
  <dcterms:created xsi:type="dcterms:W3CDTF">2020-05-20T18:33:44Z</dcterms:created>
  <dcterms:modified xsi:type="dcterms:W3CDTF">2020-05-21T17:48:21Z</dcterms:modified>
</cp:coreProperties>
</file>